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3" r:id="rId2"/>
    <p:sldMasterId id="2147483669" r:id="rId3"/>
    <p:sldMasterId id="2147483650" r:id="rId4"/>
    <p:sldMasterId id="2147483652" r:id="rId5"/>
    <p:sldMasterId id="2147483655" r:id="rId6"/>
    <p:sldMasterId id="2147483658" r:id="rId7"/>
    <p:sldMasterId id="2147483656" r:id="rId8"/>
    <p:sldMasterId id="2147483657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664" r:id="rId15"/>
    <p:sldMasterId id="2147483665" r:id="rId16"/>
    <p:sldMasterId id="2147483666" r:id="rId17"/>
    <p:sldMasterId id="2147483667" r:id="rId18"/>
    <p:sldMasterId id="2147483668" r:id="rId19"/>
  </p:sldMasterIdLst>
  <p:notesMasterIdLst>
    <p:notesMasterId r:id="rId47"/>
  </p:notesMasterIdLst>
  <p:handoutMasterIdLst>
    <p:handoutMasterId r:id="rId48"/>
  </p:handoutMasterIdLst>
  <p:sldIdLst>
    <p:sldId id="256" r:id="rId20"/>
    <p:sldId id="257" r:id="rId21"/>
    <p:sldId id="261" r:id="rId22"/>
    <p:sldId id="266" r:id="rId23"/>
    <p:sldId id="267" r:id="rId24"/>
    <p:sldId id="273" r:id="rId25"/>
    <p:sldId id="276" r:id="rId26"/>
    <p:sldId id="268" r:id="rId27"/>
    <p:sldId id="271" r:id="rId28"/>
    <p:sldId id="277" r:id="rId29"/>
    <p:sldId id="278" r:id="rId30"/>
    <p:sldId id="264" r:id="rId31"/>
    <p:sldId id="282" r:id="rId32"/>
    <p:sldId id="283" r:id="rId33"/>
    <p:sldId id="284" r:id="rId34"/>
    <p:sldId id="269" r:id="rId35"/>
    <p:sldId id="270" r:id="rId36"/>
    <p:sldId id="274" r:id="rId37"/>
    <p:sldId id="272" r:id="rId38"/>
    <p:sldId id="280" r:id="rId39"/>
    <p:sldId id="265" r:id="rId40"/>
    <p:sldId id="262" r:id="rId41"/>
    <p:sldId id="263" r:id="rId42"/>
    <p:sldId id="258" r:id="rId43"/>
    <p:sldId id="259" r:id="rId44"/>
    <p:sldId id="260" r:id="rId45"/>
    <p:sldId id="281" r:id="rId46"/>
  </p:sldIdLst>
  <p:sldSz cx="9144000" cy="6858000" type="screen4x3"/>
  <p:notesSz cx="6761163" cy="9942513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ia bez názvu" id="{C6C595A3-CC78-4D34-B486-02F57794C27F}">
          <p14:sldIdLst>
            <p14:sldId id="256"/>
            <p14:sldId id="257"/>
            <p14:sldId id="261"/>
            <p14:sldId id="266"/>
            <p14:sldId id="267"/>
            <p14:sldId id="273"/>
            <p14:sldId id="276"/>
            <p14:sldId id="268"/>
            <p14:sldId id="271"/>
            <p14:sldId id="277"/>
            <p14:sldId id="278"/>
            <p14:sldId id="264"/>
            <p14:sldId id="282"/>
            <p14:sldId id="283"/>
            <p14:sldId id="284"/>
            <p14:sldId id="269"/>
            <p14:sldId id="270"/>
            <p14:sldId id="274"/>
            <p14:sldId id="272"/>
            <p14:sldId id="280"/>
            <p14:sldId id="265"/>
            <p14:sldId id="262"/>
            <p14:sldId id="263"/>
            <p14:sldId id="258"/>
            <p14:sldId id="259"/>
            <p14:sldId id="26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972"/>
    <a:srgbClr val="FFF0C1"/>
    <a:srgbClr val="8FA582"/>
    <a:srgbClr val="B5B139"/>
    <a:srgbClr val="73B89F"/>
    <a:srgbClr val="ADD0C5"/>
    <a:srgbClr val="DAE1CD"/>
    <a:srgbClr val="B0D260"/>
    <a:srgbClr val="FEA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35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sk-SK" altLang="sk-SK"/>
              <a:t>aaa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1" y="0"/>
            <a:ext cx="2929837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3"/>
            <a:ext cx="2929837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1" y="9443663"/>
            <a:ext cx="2929837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ABA4C6-A84C-41CC-BBA0-3243AF8D31B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2963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sk-SK" altLang="sk-SK"/>
              <a:t>aaa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44538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5"/>
            <a:ext cx="5408930" cy="447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/>
              <a:t>Kliknite sem a upravte štýly predlohy textu.</a:t>
            </a:r>
          </a:p>
          <a:p>
            <a:pPr lvl="1"/>
            <a:r>
              <a:rPr lang="sk-SK" altLang="sk-SK" noProof="0"/>
              <a:t>Druhá úroveň</a:t>
            </a:r>
          </a:p>
          <a:p>
            <a:pPr lvl="2"/>
            <a:r>
              <a:rPr lang="sk-SK" altLang="sk-SK" noProof="0"/>
              <a:t>Tretia úroveň</a:t>
            </a:r>
          </a:p>
          <a:p>
            <a:pPr lvl="3"/>
            <a:r>
              <a:rPr lang="sk-SK" altLang="sk-SK" noProof="0"/>
              <a:t>Štvrtá úroveň</a:t>
            </a:r>
          </a:p>
          <a:p>
            <a:pPr lvl="4"/>
            <a:r>
              <a:rPr lang="sk-SK" altLang="sk-SK" noProof="0"/>
              <a:t>Piata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3"/>
            <a:ext cx="2929837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3"/>
            <a:ext cx="2929837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D71F41-B93D-4665-BB0B-1E8BC768267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98192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8262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679293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FA48D-FAE4-42A9-B013-4172725AED7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153703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82C5D-AF78-492C-A962-E2057DEFDCC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536223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8EEB6-24BC-4AEA-969C-B6AEA004F52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106867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087A5-4591-438A-915B-808BCE9BD37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758586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69F86-0C5A-488E-83AA-B8BD19E13CC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462675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88E34-D91E-42CE-9002-247BD954CE7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769256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9DAE6-AD81-4C6F-B60E-DD89B0A3B6C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027474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664A1-BADE-4DC4-B483-64DC5E651B6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84394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2E307-37BF-4064-B1D1-AF1E0A6375E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576617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DFBDE-2023-4EE6-9272-B202A3616A2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5427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34175" y="1052513"/>
            <a:ext cx="2159000" cy="5073650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252413" y="1052513"/>
            <a:ext cx="6329362" cy="5073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813163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3E305-41E7-46AB-A0B1-917266C6D77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489311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227B2-3707-4C42-AD67-D7C5692D9FB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924743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ED89B-997D-43F5-8DD3-0E71A1B23A7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662601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2F6BD-CF05-490E-B3BC-B5D9F57C774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428891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48AE5-47B1-47BA-A199-EFD7EA6B542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179565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B426D-38CD-4F37-9B23-4FF7F282F0C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031199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7A6DA-51C9-4B31-9967-96222C0C54A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7052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3699D-9421-443B-9642-04F2C193408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314643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9E528-9405-415D-91BF-FAEE59203F1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009480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6D73D-021B-48FF-9F70-5791A6F22DA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1367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D5F5E-E94B-4E44-BD3A-35117781E10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053974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DAFA4-ABB9-4B6C-971A-C99B196FEA5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381950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87FAF-289A-4B14-A1AA-F16D32096BD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916742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67A2F-BAC2-45C8-95A1-929513B92AF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731640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3D550-0060-426F-9DF7-C61FED3B204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819550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E358D-2E99-4A84-8C53-C10F6755D33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347962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089AB-66F0-4CCA-A7E4-4F63FA41B17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483272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47C1B-3149-4A6A-B13D-4061517F414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467909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BCB24-0EF1-48FC-9618-E74638DF08F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923915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4D068-8B27-4E0A-B533-728861242A0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803638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67836-FBF4-4A2D-AAAF-31BD6376D46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64220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834A9-B2F3-42FE-8829-61C801825BE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683879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9AC98-FF7A-41B9-8DCE-E8B668FDA2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127964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19DEB-7B5A-4C1B-A249-13F28790C08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775166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19BBC-2F8A-414D-83AF-EB817512D52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006467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C23D5-C0C1-4A3D-A2B1-1EB3D734AF4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562013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7A52F-9FE1-4A2C-8181-778B41C32ED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819510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AC3EF-D3FC-4EAC-B69C-DEE0DE0DD47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430387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4C6A6-352B-4E44-902E-DB000AA7E30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759492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B2ABC-44A5-4AF3-8606-AEA0B72F310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665655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E9BE7-762B-4922-BFC0-95C890066B8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431296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89CB7-ACE8-43F7-B950-BC779074348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3831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F8695-9039-4655-8B2E-3B1B3DEEEE9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073760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F3C4D-602E-4450-ABCE-B16E5384DDF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610436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0F8DD-E4C3-447E-A9FF-2568333042E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222176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F1A02-7EE2-437C-88AA-93995A5F6EB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201192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2B65E-4D4B-4767-B64C-C20FC9BF5CC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1107368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1363D-735A-4626-87B4-8746DEFC6A2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811257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34B8B-15A8-477A-A9DE-3C5322A763F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222340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B16C3-F103-43C0-B110-16F2C08A4A9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65145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8DC82-0950-4785-9079-C57F660DAE0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338023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6FEDD-C3EA-4A9D-A3E0-085E8CC2199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713333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24068-D837-4FBD-A6B4-382ED9975B4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5865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80AA0-7502-4AC1-870C-BCEF0630234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260007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C6065-0AB3-429C-91A2-BA12F57236A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543719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31E03-20E7-49BC-AB1A-2EBCE86D204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321658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A1165-76C5-43DF-BA10-F51E0BE5102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72484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BC659-2C9A-4588-AB63-A1EAD084810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753278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563F2-0C0B-4DA7-913C-2D86C41D20F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476942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F7930-97BA-4DD1-8D5D-9B1D0031893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5383494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D7E29-5F31-4E78-9D58-B1AF994A7FC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1884579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A8A53-9E39-4D71-A8B1-A89AEECA38F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818602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012BF-514C-455B-9DE3-550D909963E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148354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D8C65-BAF2-4AF3-9F3A-D9D723AC0A8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5373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6A779-CC18-4954-B82B-277790E0467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946576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30A17-56DB-4BE6-AB08-41C3EB4410A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5999657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9C697-D87B-4748-885C-4B119CFD850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586753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4EC0C-61E0-4E6E-9483-B5B89E26B21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4683840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0B0AD-9CFA-4A99-824C-04D41684530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138892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169C6-34C4-444A-BA8E-CC1532E26E2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0450272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499AF-DB23-4016-829C-8AD9B072972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259048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9F307-4DA8-48FE-9C27-46E57A2E5B4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1872315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2D858-A472-4734-9E1F-488EF96CBE3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390307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9AB8A-8F91-4E4C-9DFF-C4496129023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831065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92398-2C99-4FFD-9D98-A6BFF11A70C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5403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116F6-8515-45BB-8C5C-3BB39637BF8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541468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62F21-0421-486E-ABAC-6845CBF0AF5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5447913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80924-0494-4AEA-B83E-F6428B33948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8786030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D1893-86F7-4E3A-A514-6565E9E30C0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2080357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5A87D-D5CA-4EDC-BD43-FE4993E3199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6760411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7D041-B0C0-400F-BFB2-1B4E78D0775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1318727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B0DCE-9502-42CA-B5BC-208452E94A7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1796872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3FD47-573E-46A5-AAB0-293D1263381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624878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27261-98F1-46C5-82E6-2365CAAFAA3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5795821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47858-A5B6-46BA-B8DE-9C52B9D9FA2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9838858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44468-B2C7-472D-8BDE-BEE4D097E43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62778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4B744-40F5-4857-8A6E-F33B5A954E7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5807559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5088F-C92E-4D1B-87E5-313CE5D6654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7613951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1D21F-0CBD-4824-BC3D-CE1A4DB6CC3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2569106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A9543-02FD-422B-9EC3-CA4D3A95A40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4534565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A7E27-0BF1-4E36-849B-7ED1955161D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4005721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BEF6E-86B1-4D0C-884D-9583C5BDAF9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1742322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B4B82-FF42-4FBE-B98D-0BE823BAB52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1555298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4FFB2-6780-45E4-8902-75180FDB801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7118425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A82DF-DD96-4669-9DC3-A58B15616BE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3421732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34D72-EDF2-42B9-B2DF-B9F9F28B4A1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8136670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900C1-4EE0-468F-8FA1-597493F23BF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96027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C0088-834B-4B57-816C-CE3375D7DB3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722757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240FD-ACAF-4EC4-8B5F-30EB5439526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0204171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6AF69-5670-4FC7-B4A5-83B1BFD5863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1856474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21FE0-F5B4-4155-AEC1-109E29B54B7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0243256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32E16-BD03-48A3-80A6-DF35206DAC3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370528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B7EAB-9425-447F-BC8B-B2D5362EA34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9996682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67174-9090-46E9-AEFB-0DCE2414E0D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3022008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13742-AADF-4BC0-923B-B4376EC97A6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4555551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1DFD8-106E-4472-B488-30495843A07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2537000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C25E5-EE4A-4B49-B6C6-34EE7DD1AC1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7871351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41F80-C18C-49EB-9BCE-1DD7886E855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8951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82281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E558E-BEA0-4D40-B5E7-3195358DA58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1449034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38090-534D-47E6-93BE-FD1CF311179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0717817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E37AE-FB72-430A-BB23-9EE952CAF7D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230569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1543E-A442-4B68-833E-00C2EE69ED2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1797189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CB1D8-BAC0-4EA5-A926-1418770F886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6164618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73C6C-9204-491E-A9AD-4CDACEADDC3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9198689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AF6D4-07FA-4625-B2B3-28E69A9A628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6129140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85F62-16BD-454A-A3D7-66E23A22D14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5019532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BD5C0-3E9D-4768-A8CF-85B420511B8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818968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77A6F-762E-4A5D-AD91-9B72B3E0756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6509215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E53A4-3011-43F1-895E-31954ED7C76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69880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C338A-F833-44D3-BA98-D74B3B01FC4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30000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9BCB0-181E-44A4-80FC-105C2E1E01C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25581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4B5F7-CB7F-400F-A20A-0B6F1D07002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73026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DD209-91E2-42D9-B584-0ACE6364D60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97140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AE31F-3251-4131-8330-FD9080DC4C6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66618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0769C-3630-4D39-9C5B-D7B697A6021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54632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FC209-5EA3-4F7A-BE80-261DD6BBBEF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64641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78FFD-D144-47B5-AC42-02CBCD5346E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65603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63663-CF0E-4F96-883B-2FF17D313A3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0604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79831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A2DCA-EB39-4742-AAC6-67A70943D2D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12005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60978-852D-4799-A5F2-A991CA077C1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92881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04A87-A9C0-4855-9596-083B971C84B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17859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88E5F-9346-414A-AF8B-2E865DE74FA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04719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61A1C-6AA3-466B-9630-58A0FE65606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89240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8EBC3-4E8B-46DB-A804-D4876B3C1B7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24484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284A0-9B20-4BB9-B987-A6AD051E2F5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87872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F11FF-EF80-418E-86A3-A379452CCF6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71955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2B422-7F01-415F-8C24-54F2B213DA3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67390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1BC14-E80B-43C3-BB5F-EA64118810B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7777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44645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A5E4C-0124-4C12-95ED-085AE960771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5046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802BC-DFE1-461D-BEBF-CB2D762E1C6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8954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46232-C3F1-4649-B880-E381CBF2E2D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82631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E1834-0149-45EC-B0D0-3581680A2A8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81511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6EE18-18CF-4E7A-9AEF-5B6013C51D7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49634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F9EE8-7EAB-4C29-A426-5BE9AB355C3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30815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15C6C-4972-4DA1-975B-3F47B866AAD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09139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05107-4FCC-4F57-A560-4416C9C3BCD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17477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EAF51-1191-4929-AFC2-039ACBA77E2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402966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CD6FF-669E-4E94-80B0-CCF0501AA7A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651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452390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BF714-0223-4548-A82A-8DF82F2D5A0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0406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DA641-550C-4C70-ADD7-C7804C72768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5793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D91FE-C5E2-401F-8331-BC6288DE08C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34006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AE2DF-BDA6-4F4E-AA3D-69FB768E15B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13597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0A88-3D4B-4B3A-AAB0-DD64BF6ABD8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251217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5D5BD-13B5-4655-9267-127484B81F6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403879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BA36B-15A6-495D-9C20-E9C70BDB43C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171842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117C0-E97D-4EF9-9E31-5AAC58623F6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60599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B3C5A-121C-4F9B-A051-FEDAB60A1ED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880824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FFB34-3871-4500-B705-F33050A740C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4194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727784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9E31A-4901-4CEB-82D2-AE52F77774F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29342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35FF6-F748-43E9-BA1E-8E0B67BAED6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108961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D1BC3-0B4E-46EF-9FE9-0DCDFDC77FE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325527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57D34-C378-4FAB-AE00-79EF9490F3E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113318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8206A-B231-42AF-99CB-FDFCCFE8594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96096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EA0B3-A5B8-458A-A9EF-F382D22BF1A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00505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6D5B4-C3D4-44E7-A771-6335D9FED89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110014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EE0C6-426C-4F0E-B11D-E02E32E92DB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737487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357A7-3B72-4EBC-B3C5-AFB2D5441C2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522099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99A8C-3197-46D3-8DFD-7022B22C74D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9791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036904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940DC-A465-45F8-98D9-F4545EEEB25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257214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B7E67-D0FF-437B-818E-B202F7BB0FF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612841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3BAA9-30C0-4A5A-80DF-7037CAE15DB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72277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59281-F453-4CD3-84AB-53AEDD87AB3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400134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5412C-2D65-4004-8A61-0CAFCBFF007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633598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C4295-ECC1-45AC-BA99-D54A781049D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7644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AB53D-BAD2-45B4-AD2E-4418EB424A5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754135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D3C8A-7D73-44FC-90D8-5099E4F53F4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644304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7176E-81EC-4EBC-9724-BF52CF3B5B6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121587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5820C-91F7-44C7-B08E-B8286BB4806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088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969224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CD831-C385-4771-A128-2865CE493AA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741606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05A9D-6B73-48B3-B7CD-B722B84D36C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19312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F531C-ACA0-4D2B-9B00-627A861E0EC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231290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52FEB-71F8-4310-8CC3-10A13CFF58C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70325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3599C-ADD2-4F5D-AF25-8EC9F2E613E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921038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C1661-4727-4807-8FE2-D35DBF7A244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327792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F2C1E-5679-4BFB-9703-52D48D01B5C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832390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8C332-61AC-4F89-9E9C-A792FAA42D8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753941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20B82-2F89-4789-AF8B-7F1EA4E8227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161647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13F1F-F7B6-4019-9F88-8F579C12B2C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878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31496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69662-24D1-4F41-8D62-BCA1A1B95DB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790921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CC23A-E5A3-49C3-BDA2-0C33A9D0229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01636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54202-45B0-45DC-BEBB-849C3572F45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924492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3866E-227B-42A6-B94E-7B784B693D9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403102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5E569-C5D5-44FF-B777-7C69254930A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685666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64706-C8D7-4A7B-AB9B-B8E5B2336C9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935889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8D5E6-72FA-441D-B37D-33B1DBEDC03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100380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6919A-3405-42F2-96F3-7C7C1AE2D57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487142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5B3AE-878B-47DE-8961-6826EB08442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157319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2E093-24C3-44D7-B014-5EBA516DE95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3751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1052513"/>
            <a:ext cx="8640762" cy="1143000"/>
          </a:xfrm>
          <a:prstGeom prst="rect">
            <a:avLst/>
          </a:prstGeom>
          <a:solidFill>
            <a:schemeClr val="accent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pic>
        <p:nvPicPr>
          <p:cNvPr id="1029" name="Picture 7" descr="suk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8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8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8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8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8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8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8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8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8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EA64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EA64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EA640"/>
                </a:solidFill>
              </a:defRPr>
            </a:lvl1pPr>
          </a:lstStyle>
          <a:p>
            <a:fld id="{C16322DC-2967-4F4F-BF57-F6AF343FFAC9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0248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EA64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EA64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EA64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EA64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EA64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EA64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EA64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EA64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EA64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EA6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EA64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EA64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EA64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EA64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EA64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EA64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EA64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EA640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B0D26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B0D26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B0D260"/>
                </a:solidFill>
              </a:defRPr>
            </a:lvl1pPr>
          </a:lstStyle>
          <a:p>
            <a:fld id="{CE49B82B-CF18-4E8E-8949-8ED480B205BE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1272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0D2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0D26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0D26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0D26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0D26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B0D26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B0D26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B0D26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B0D26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B0D2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B0D2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B0D2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B0D2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B0D26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0D26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0D26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0D26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0D260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DD0C5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ADD0C5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DD0C5"/>
                </a:solidFill>
              </a:defRPr>
            </a:lvl1pPr>
          </a:lstStyle>
          <a:p>
            <a:fld id="{0EC37CB6-0486-40EA-A19D-9F1E700C9051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2296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D0C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D0C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D0C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D0C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D0C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DD0C5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DD0C5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DD0C5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DD0C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ADD0C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ADD0C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ADD0C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ADD0C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ADD0C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D0C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D0C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D0C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D0C5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DAE1C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AE1C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DAE1CD"/>
                </a:solidFill>
              </a:defRPr>
            </a:lvl1pPr>
          </a:lstStyle>
          <a:p>
            <a:fld id="{912E4BD9-50FC-411C-A0EC-54FF9CD6DAD4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3320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AE1C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AE1CD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AE1CD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AE1CD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AE1CD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AE1CD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AE1CD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AE1CD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AE1C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AE1C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AE1C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AE1C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AE1C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DAE1C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AE1C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AE1C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AE1C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AE1CD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3B89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3B89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3B89F"/>
                </a:solidFill>
              </a:defRPr>
            </a:lvl1pPr>
          </a:lstStyle>
          <a:p>
            <a:fld id="{6BB76284-26FE-458A-83DA-7C1E4AE31714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4344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3B89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3B89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3B89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3B89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3B89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3B89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3B89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3B89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3B8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3B89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73B89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3B89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3B89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3B89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3B89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3B89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3B89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3B89F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DD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B5B13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B5B13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B5B139"/>
                </a:solidFill>
              </a:defRPr>
            </a:lvl1pPr>
          </a:lstStyle>
          <a:p>
            <a:fld id="{2B06E486-B154-48EA-8889-636F6FC21064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5368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5B13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5B13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5B13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5B13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5B13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B5B13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B5B13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B5B13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B5B13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B5B13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B5B13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B5B13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B5B13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B5B13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5B13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5B13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5B13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5B139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DD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FA58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FA58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FA582"/>
                </a:solidFill>
              </a:defRPr>
            </a:lvl1pPr>
          </a:lstStyle>
          <a:p>
            <a:fld id="{F68A4C61-8CE5-4ED5-8C85-799F355FD719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6392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FA58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FA58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FA58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FA58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FA58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FA58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FA58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FA58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FA5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8FA58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8FA58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FA58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FA58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FA58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FA58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FA58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FA58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FA582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DD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364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9364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3640"/>
                </a:solidFill>
              </a:defRPr>
            </a:lvl1pPr>
          </a:lstStyle>
          <a:p>
            <a:fld id="{69082539-462C-4E9C-A8D3-28A7984316F1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7416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364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364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364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364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364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9364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9364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9364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9364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36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364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364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9364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364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364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364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364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3640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DD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4972"/>
                </a:solidFill>
              </a:defRPr>
            </a:lvl1pPr>
          </a:lstStyle>
          <a:p>
            <a:fld id="{1FCB9E4B-863F-4D70-9D0F-FD2A1D319813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8440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349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349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349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349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DD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168384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68384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168384"/>
                </a:solidFill>
              </a:defRPr>
            </a:lvl1pPr>
          </a:lstStyle>
          <a:p>
            <a:fld id="{BB7B9FA6-329E-4F21-BE8C-EB0D92CE7990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9464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6838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6838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6838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6838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6838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6838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6838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6838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6838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683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16838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6838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6838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6838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6838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6838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6838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68384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274638"/>
            <a:ext cx="64182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4972"/>
                </a:solidFill>
              </a:defRPr>
            </a:lvl1pPr>
          </a:lstStyle>
          <a:p>
            <a:fld id="{BB827361-5AF3-4CB3-969B-1CE810CAE142}" type="slidenum">
              <a:rPr lang="sk-SK" altLang="sk-SK"/>
              <a:pPr/>
              <a:t>‹#›</a:t>
            </a:fld>
            <a:endParaRPr lang="sk-SK" altLang="sk-SK"/>
          </a:p>
        </p:txBody>
      </p:sp>
      <p:pic>
        <p:nvPicPr>
          <p:cNvPr id="2055" name="Picture 7" descr="suk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349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349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349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349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274638"/>
            <a:ext cx="64182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4972"/>
                </a:solidFill>
              </a:defRPr>
            </a:lvl1pPr>
          </a:lstStyle>
          <a:p>
            <a:fld id="{07D6F1C7-2A04-42E2-93D6-B9838571F66C}" type="slidenum">
              <a:rPr lang="sk-SK" altLang="sk-SK"/>
              <a:pPr/>
              <a:t>‹#›</a:t>
            </a:fld>
            <a:endParaRPr lang="sk-SK" altLang="sk-SK"/>
          </a:p>
        </p:txBody>
      </p:sp>
      <p:pic>
        <p:nvPicPr>
          <p:cNvPr id="3079" name="Picture 7" descr="suk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349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349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349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349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274638"/>
            <a:ext cx="6346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4972"/>
                </a:solidFill>
              </a:defRPr>
            </a:lvl1pPr>
          </a:lstStyle>
          <a:p>
            <a:fld id="{B2A05B0D-071D-4AB1-87DE-D351E55953E4}" type="slidenum">
              <a:rPr lang="sk-SK" altLang="sk-SK"/>
              <a:pPr/>
              <a:t>‹#›</a:t>
            </a:fld>
            <a:endParaRPr lang="sk-SK" altLang="sk-SK"/>
          </a:p>
        </p:txBody>
      </p:sp>
      <p:pic>
        <p:nvPicPr>
          <p:cNvPr id="4103" name="Picture 7" descr="suk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349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349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349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349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274638"/>
            <a:ext cx="64182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pic>
        <p:nvPicPr>
          <p:cNvPr id="5126" name="Picture 7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609408_798384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013325"/>
            <a:ext cx="27368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F5B782-6DDA-4347-9610-BFCF233A1F6D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objekt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229225"/>
            <a:ext cx="25209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274638"/>
            <a:ext cx="6346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48CD34-B201-4C4A-9E59-BCAADDD561CA}" type="slidenum">
              <a:rPr lang="sk-SK" altLang="sk-SK"/>
              <a:pPr/>
              <a:t>‹#›</a:t>
            </a:fld>
            <a:endParaRPr lang="sk-SK" altLang="sk-SK"/>
          </a:p>
        </p:txBody>
      </p:sp>
      <p:pic>
        <p:nvPicPr>
          <p:cNvPr id="6152" name="Picture 7" descr="suk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598005_4396005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868863"/>
            <a:ext cx="2181225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274638"/>
            <a:ext cx="6346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959D67-31B6-4A72-A44E-D476B5CF2623}" type="slidenum">
              <a:rPr lang="sk-SK" altLang="sk-SK"/>
              <a:pPr/>
              <a:t>‹#›</a:t>
            </a:fld>
            <a:endParaRPr lang="sk-SK" altLang="sk-SK"/>
          </a:p>
        </p:txBody>
      </p:sp>
      <p:pic>
        <p:nvPicPr>
          <p:cNvPr id="7176" name="Picture 8" descr="suk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539714_528494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97425"/>
            <a:ext cx="28924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4972"/>
                </a:solidFill>
              </a:defRPr>
            </a:lvl1pPr>
          </a:lstStyle>
          <a:p>
            <a:fld id="{C6D25E4B-BEF6-4B5D-A873-C4FDB810AA8B}" type="slidenum">
              <a:rPr lang="sk-SK" altLang="sk-SK"/>
              <a:pPr/>
              <a:t>‹#›</a:t>
            </a:fld>
            <a:endParaRPr lang="sk-SK" altLang="sk-SK"/>
          </a:p>
        </p:txBody>
      </p:sp>
      <p:pic>
        <p:nvPicPr>
          <p:cNvPr id="8200" name="Picture 7" descr="suk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349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349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349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349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450014_647489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4400"/>
            <a:ext cx="280828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4972"/>
                </a:solidFill>
              </a:defRPr>
            </a:lvl1pPr>
          </a:lstStyle>
          <a:p>
            <a:fld id="{4714BABC-8E6A-4192-960F-DD77066E4C6C}" type="slidenum">
              <a:rPr lang="sk-SK" altLang="sk-SK"/>
              <a:pPr/>
              <a:t>‹#›</a:t>
            </a:fld>
            <a:endParaRPr lang="sk-SK" altLang="sk-SK"/>
          </a:p>
        </p:txBody>
      </p:sp>
      <p:pic>
        <p:nvPicPr>
          <p:cNvPr id="9224" name="Picture 8" descr="suk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349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349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349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349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fmd@sukl.sk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3"/>
          <p:cNvSpPr>
            <a:spLocks noGrp="1"/>
          </p:cNvSpPr>
          <p:nvPr>
            <p:ph type="ctrTitle"/>
          </p:nvPr>
        </p:nvSpPr>
        <p:spPr>
          <a:xfrm>
            <a:off x="685800" y="1293168"/>
            <a:ext cx="7772400" cy="2592287"/>
          </a:xfrm>
        </p:spPr>
        <p:txBody>
          <a:bodyPr/>
          <a:lstStyle/>
          <a:p>
            <a:pPr eaLnBrk="1" hangingPunct="1"/>
            <a:r>
              <a:rPr lang="sk-SK" altLang="sk-SK" sz="6600" dirty="0">
                <a:solidFill>
                  <a:schemeClr val="tx1"/>
                </a:solidFill>
                <a:latin typeface="Gabriola" panose="04040605051002020D02" pitchFamily="82" charset="0"/>
                <a:cs typeface="Andalus" pitchFamily="18" charset="0"/>
              </a:rPr>
              <a:t>Aktualizácia informácií o bezpečnostných prvkoch</a:t>
            </a:r>
          </a:p>
        </p:txBody>
      </p:sp>
      <p:sp>
        <p:nvSpPr>
          <p:cNvPr id="20484" name="BlokTextu 2"/>
          <p:cNvSpPr txBox="1">
            <a:spLocks noChangeArrowheads="1"/>
          </p:cNvSpPr>
          <p:nvPr/>
        </p:nvSpPr>
        <p:spPr bwMode="auto">
          <a:xfrm>
            <a:off x="5364163" y="6021388"/>
            <a:ext cx="305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dirty="0">
                <a:solidFill>
                  <a:srgbClr val="034972"/>
                </a:solidFill>
              </a:rPr>
              <a:t>Petra Dočolomanská, ŠÚKL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5FBD19BE-33E9-44DA-8F34-B4DEDBA8ACDE}"/>
              </a:ext>
            </a:extLst>
          </p:cNvPr>
          <p:cNvSpPr txBox="1"/>
          <p:nvPr/>
        </p:nvSpPr>
        <p:spPr>
          <a:xfrm>
            <a:off x="503548" y="5512316"/>
            <a:ext cx="27003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sk-SK" dirty="0">
                <a:solidFill>
                  <a:srgbClr val="034972"/>
                </a:solidFill>
              </a:rPr>
              <a:t>predchádzajúce informácie</a:t>
            </a:r>
          </a:p>
          <a:p>
            <a:r>
              <a:rPr lang="sk-SK" altLang="sk-SK" sz="1600" dirty="0">
                <a:solidFill>
                  <a:srgbClr val="034972"/>
                </a:solidFill>
                <a:latin typeface="+mn-lt"/>
              </a:rPr>
              <a:t>03/2016, 06/2016, 04/2017, 10/2017, 05/2018</a:t>
            </a:r>
          </a:p>
          <a:p>
            <a:endParaRPr lang="sk-SK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245A38A-47C7-40FB-979C-A304E5F262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19250" y="3357563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000" dirty="0">
                <a:latin typeface="+mj-lt"/>
                <a:ea typeface="+mj-ea"/>
                <a:cs typeface="+mj-cs"/>
              </a:rPr>
              <a:t>SARAP, 5.10. 2018, Bratislava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0"/>
            <a:ext cx="6418262" cy="2664296"/>
          </a:xfrm>
        </p:spPr>
        <p:txBody>
          <a:bodyPr/>
          <a:lstStyle/>
          <a:p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Opätovná aktivácia UI po spätnom dovoze z tretej krajiny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116832"/>
          </a:xfrm>
        </p:spPr>
        <p:txBody>
          <a:bodyPr/>
          <a:lstStyle/>
          <a:p>
            <a:r>
              <a:rPr lang="sk-SK" dirty="0"/>
              <a:t>fyzický vývoz lieku do tretej krajiny – </a:t>
            </a:r>
            <a:r>
              <a:rPr lang="sk-SK" dirty="0" err="1"/>
              <a:t>deaktivácia</a:t>
            </a:r>
            <a:r>
              <a:rPr lang="sk-SK" dirty="0"/>
              <a:t> UI</a:t>
            </a:r>
          </a:p>
          <a:p>
            <a:r>
              <a:rPr lang="sk-SK" dirty="0"/>
              <a:t>vrátenie lieku do EÚ – nový UI</a:t>
            </a:r>
          </a:p>
        </p:txBody>
      </p:sp>
    </p:spTree>
    <p:extLst>
      <p:ext uri="{BB962C8B-B14F-4D97-AF65-F5344CB8AC3E}">
        <p14:creationId xmlns:p14="http://schemas.microsoft.com/office/powerpoint/2010/main" val="275960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6418262" cy="1642194"/>
          </a:xfrm>
        </p:spPr>
        <p:txBody>
          <a:bodyPr/>
          <a:lstStyle/>
          <a:p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Nahrávanie údajov </a:t>
            </a:r>
            <a:b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(čl. 33)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2836911"/>
          </a:xfrm>
        </p:spPr>
        <p:txBody>
          <a:bodyPr/>
          <a:lstStyle/>
          <a:p>
            <a:r>
              <a:rPr lang="sk-SK" dirty="0"/>
              <a:t>delegovanie tretej strany – nahrávanie údajov – písomná zmluva</a:t>
            </a:r>
          </a:p>
          <a:p>
            <a:r>
              <a:rPr lang="sk-SK" dirty="0"/>
              <a:t>len spoločnosť s infraštruktúrou (sídlo, HW, SW) v EÚ</a:t>
            </a:r>
          </a:p>
        </p:txBody>
      </p:sp>
    </p:spTree>
    <p:extLst>
      <p:ext uri="{BB962C8B-B14F-4D97-AF65-F5344CB8AC3E}">
        <p14:creationId xmlns:p14="http://schemas.microsoft.com/office/powerpoint/2010/main" val="44625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xmlns="" id="{80CC5933-1AF1-417A-9933-5DDF97C3D91B}"/>
              </a:ext>
            </a:extLst>
          </p:cNvPr>
          <p:cNvSpPr txBox="1">
            <a:spLocks/>
          </p:cNvSpPr>
          <p:nvPr/>
        </p:nvSpPr>
        <p:spPr bwMode="auto">
          <a:xfrm>
            <a:off x="1362869" y="2286000"/>
            <a:ext cx="64182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9pPr>
          </a:lstStyle>
          <a:p>
            <a:r>
              <a:rPr lang="sk-SK" sz="6000" kern="0" dirty="0">
                <a:solidFill>
                  <a:schemeClr val="tx1"/>
                </a:solidFill>
                <a:latin typeface="Gabriola" panose="04040605051002020D02" pitchFamily="82" charset="0"/>
              </a:rPr>
              <a:t>Q&amp;A v. 11</a:t>
            </a: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xmlns="" id="{C0ACE66D-3307-4F53-BA04-09E941DDF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708" y="3430960"/>
            <a:ext cx="2170584" cy="1142999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/>
              <a:t>september 2018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xmlns="" id="{3EBBE156-1491-49AA-8361-AF478C2B410E}"/>
              </a:ext>
            </a:extLst>
          </p:cNvPr>
          <p:cNvSpPr txBox="1">
            <a:spLocks/>
          </p:cNvSpPr>
          <p:nvPr/>
        </p:nvSpPr>
        <p:spPr bwMode="auto">
          <a:xfrm>
            <a:off x="0" y="6109320"/>
            <a:ext cx="6660232" cy="7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3497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3497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3497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3497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497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497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497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497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497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sk-SK" sz="1800" kern="0" dirty="0"/>
              <a:t>https://ec.europa.eu/health/human-use/falsified_medicines_en</a:t>
            </a:r>
          </a:p>
          <a:p>
            <a:pPr marL="0" indent="0">
              <a:buFontTx/>
              <a:buNone/>
            </a:pPr>
            <a:endParaRPr lang="sk-SK" sz="1800" kern="0" dirty="0"/>
          </a:p>
        </p:txBody>
      </p:sp>
    </p:spTree>
    <p:extLst>
      <p:ext uri="{BB962C8B-B14F-4D97-AF65-F5344CB8AC3E}">
        <p14:creationId xmlns:p14="http://schemas.microsoft.com/office/powerpoint/2010/main" val="2922798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FC20A1-4736-4D61-A666-12C11EA9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274638"/>
            <a:ext cx="6418262" cy="1642194"/>
          </a:xfrm>
        </p:spPr>
        <p:txBody>
          <a:bodyPr/>
          <a:lstStyle/>
          <a:p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VD a overovanie/deaktivácia</a:t>
            </a:r>
            <a:b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lieky určené mimo EÚ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B891115-9308-4943-8064-EA1D81D04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013795"/>
          </a:xfrm>
        </p:spPr>
        <p:txBody>
          <a:bodyPr/>
          <a:lstStyle/>
          <a:p>
            <a:r>
              <a:rPr lang="sk-SK" dirty="0"/>
              <a:t>5.8</a:t>
            </a:r>
          </a:p>
          <a:p>
            <a:r>
              <a:rPr lang="sk-SK" dirty="0"/>
              <a:t>VD nemôže túto povinnosť delegovať na iného VD</a:t>
            </a:r>
          </a:p>
        </p:txBody>
      </p:sp>
    </p:spTree>
    <p:extLst>
      <p:ext uri="{BB962C8B-B14F-4D97-AF65-F5344CB8AC3E}">
        <p14:creationId xmlns:p14="http://schemas.microsoft.com/office/powerpoint/2010/main" val="310389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C7584D-A30C-44AD-A4B0-EC42214D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274638"/>
            <a:ext cx="6418262" cy="2434282"/>
          </a:xfrm>
        </p:spPr>
        <p:txBody>
          <a:bodyPr/>
          <a:lstStyle/>
          <a:p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Zdravotnícke zariadenie</a:t>
            </a:r>
            <a:b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- integrita ATD a overenie/deaktivácia UI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FAF0533-0BFC-4B68-9D28-30556488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429000"/>
          </a:xfrm>
        </p:spPr>
        <p:txBody>
          <a:bodyPr/>
          <a:lstStyle/>
          <a:p>
            <a:r>
              <a:rPr lang="sk-SK" dirty="0"/>
              <a:t>6.8</a:t>
            </a:r>
          </a:p>
          <a:p>
            <a:r>
              <a:rPr lang="sk-SK" dirty="0"/>
              <a:t>overenie integrity ATD nemusí byť v rovnakom čase ako overenie/deaktivácia UI</a:t>
            </a:r>
          </a:p>
          <a:p>
            <a:r>
              <a:rPr lang="sk-SK" dirty="0"/>
              <a:t>pred dodaním verejnosti</a:t>
            </a:r>
          </a:p>
          <a:p>
            <a:r>
              <a:rPr lang="sk-SK" dirty="0"/>
              <a:t>liek stále vo fyzickom vlastníctve </a:t>
            </a:r>
            <a:r>
              <a:rPr lang="sk-SK" dirty="0" err="1"/>
              <a:t>zdr</a:t>
            </a:r>
            <a:r>
              <a:rPr lang="sk-SK" dirty="0"/>
              <a:t>. </a:t>
            </a:r>
            <a:r>
              <a:rPr lang="sk-SK" dirty="0" err="1"/>
              <a:t>zar</a:t>
            </a:r>
            <a:r>
              <a:rPr lang="sk-SK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5649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0F5CE4-E363-4F70-95CD-86884F58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274638"/>
            <a:ext cx="6418262" cy="1714202"/>
          </a:xfrm>
        </p:spPr>
        <p:txBody>
          <a:bodyPr/>
          <a:lstStyle/>
          <a:p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Deaktivácia UI súbežným dovozcom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268FC4C-9B34-4DBA-B3C3-2D02C7925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r>
              <a:rPr lang="sk-SK" dirty="0"/>
              <a:t>8.8</a:t>
            </a:r>
          </a:p>
          <a:p>
            <a:r>
              <a:rPr lang="sk-SK" dirty="0"/>
              <a:t>nemôže delegovať deaktiváciu na VD, od ktorého získajú liek</a:t>
            </a:r>
          </a:p>
        </p:txBody>
      </p:sp>
    </p:spTree>
    <p:extLst>
      <p:ext uri="{BB962C8B-B14F-4D97-AF65-F5344CB8AC3E}">
        <p14:creationId xmlns:p14="http://schemas.microsoft.com/office/powerpoint/2010/main" val="3834967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B47517-26D8-4DCC-8E38-7742149A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274638"/>
            <a:ext cx="6418262" cy="1786210"/>
          </a:xfrm>
        </p:spPr>
        <p:txBody>
          <a:bodyPr/>
          <a:lstStyle/>
          <a:p>
            <a:r>
              <a:rPr lang="sk-SK" sz="8000" dirty="0">
                <a:solidFill>
                  <a:schemeClr val="tx1"/>
                </a:solidFill>
                <a:latin typeface="Gabriola" panose="04040605051002020D02" pitchFamily="82" charset="0"/>
              </a:rPr>
              <a:t>Článok 23, DR</a:t>
            </a:r>
            <a:br>
              <a:rPr lang="sk-SK" sz="8000" dirty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sk-SK" sz="3200" dirty="0">
                <a:solidFill>
                  <a:schemeClr val="tx1"/>
                </a:solidFill>
                <a:latin typeface="Gabriola" panose="04040605051002020D02" pitchFamily="82" charset="0"/>
              </a:rPr>
              <a:t>do konca Q4</a:t>
            </a:r>
            <a:endParaRPr lang="sk-SK" sz="80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8954803-4D06-4719-A3E6-65FDC55D6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49080"/>
          </a:xfrm>
        </p:spPr>
        <p:txBody>
          <a:bodyPr/>
          <a:lstStyle/>
          <a:p>
            <a:r>
              <a:rPr lang="sk-SK" dirty="0"/>
              <a:t>špecifické články liekového reťazca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sk-SK" dirty="0"/>
              <a:t> ozbrojené sily a ozbrojené zbory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sk-SK" dirty="0"/>
              <a:t> veterinári (</a:t>
            </a:r>
            <a:r>
              <a:rPr lang="sk-SK" dirty="0" err="1"/>
              <a:t>hum</a:t>
            </a:r>
            <a:r>
              <a:rPr lang="sk-SK" dirty="0"/>
              <a:t>. lieky)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sk-SK" dirty="0"/>
              <a:t> záchranná služba</a:t>
            </a:r>
          </a:p>
          <a:p>
            <a:r>
              <a:rPr lang="sk-SK" dirty="0"/>
              <a:t>VD – povinnosť deaktivovať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8763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6FEE71-2321-477B-8F45-CDB5DFFD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274638"/>
            <a:ext cx="6418262" cy="1426170"/>
          </a:xfrm>
        </p:spPr>
        <p:txBody>
          <a:bodyPr/>
          <a:lstStyle/>
          <a:p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Príloha I DR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5664C2D-B01B-488F-91A7-91B05E5E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1612776"/>
          </a:xfrm>
        </p:spPr>
        <p:txBody>
          <a:bodyPr/>
          <a:lstStyle/>
          <a:p>
            <a:r>
              <a:rPr lang="sk-SK" dirty="0"/>
              <a:t>do 9. februára 2019 určite </a:t>
            </a:r>
            <a:r>
              <a:rPr lang="sk-SK" dirty="0">
                <a:solidFill>
                  <a:srgbClr val="FF0000"/>
                </a:solidFill>
              </a:rPr>
              <a:t>BEZ ZMENY</a:t>
            </a:r>
          </a:p>
          <a:p>
            <a:r>
              <a:rPr lang="sk-SK" dirty="0"/>
              <a:t>EK hodnotí návrh iba od  NCA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6891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418262" cy="1498178"/>
          </a:xfrm>
        </p:spPr>
        <p:txBody>
          <a:bodyPr/>
          <a:lstStyle/>
          <a:p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VD a overovanie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  <a:p>
            <a:r>
              <a:rPr lang="sk-SK" dirty="0"/>
              <a:t>ak DR vyžaduje – VD musia overiť každý individuálny liek a nemôžu použiť overenie na základe rizika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6131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548680"/>
            <a:ext cx="6418262" cy="1656184"/>
          </a:xfrm>
        </p:spPr>
        <p:txBody>
          <a:bodyPr/>
          <a:lstStyle/>
          <a:p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On-</a:t>
            </a:r>
            <a:r>
              <a:rPr lang="sk-SK" sz="5400" dirty="0" err="1">
                <a:solidFill>
                  <a:schemeClr val="tx1"/>
                </a:solidFill>
                <a:latin typeface="Gabriola" panose="04040605051002020D02" pitchFamily="82" charset="0"/>
              </a:rPr>
              <a:t>boarding</a:t>
            </a:r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 z územia mimo EEA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430961"/>
            <a:ext cx="8229600" cy="1540768"/>
          </a:xfrm>
        </p:spPr>
        <p:txBody>
          <a:bodyPr/>
          <a:lstStyle/>
          <a:p>
            <a:r>
              <a:rPr lang="sk-SK" dirty="0"/>
              <a:t>pripojenie na eur. register </a:t>
            </a:r>
            <a:r>
              <a:rPr lang="sk-SK" dirty="0">
                <a:solidFill>
                  <a:srgbClr val="FF0000"/>
                </a:solidFill>
              </a:rPr>
              <a:t>len z EÚ </a:t>
            </a:r>
            <a:r>
              <a:rPr lang="sk-SK" dirty="0"/>
              <a:t>(alebo medzinárodná zmluva)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812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0E0D3D-1A15-4878-86CB-33279F2C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869" y="2857500"/>
            <a:ext cx="6418262" cy="1143000"/>
          </a:xfrm>
        </p:spPr>
        <p:txBody>
          <a:bodyPr/>
          <a:lstStyle/>
          <a:p>
            <a:r>
              <a:rPr lang="sk-SK" dirty="0"/>
              <a:t>127 dní</a:t>
            </a:r>
            <a:br>
              <a:rPr lang="sk-SK" dirty="0"/>
            </a:br>
            <a:r>
              <a:rPr lang="sk-SK" dirty="0"/>
              <a:t>asi </a:t>
            </a:r>
            <a:r>
              <a:rPr lang="sk-SK" dirty="0">
                <a:solidFill>
                  <a:srgbClr val="FF0000"/>
                </a:solidFill>
              </a:rPr>
              <a:t>86</a:t>
            </a:r>
            <a:r>
              <a:rPr lang="sk-SK" dirty="0"/>
              <a:t> pracovných </a:t>
            </a:r>
            <a:r>
              <a:rPr lang="sk-SK" dirty="0">
                <a:solidFill>
                  <a:srgbClr val="FF0000"/>
                </a:solidFill>
              </a:rPr>
              <a:t>dní</a:t>
            </a:r>
            <a:r>
              <a:rPr lang="sk-SK" dirty="0"/>
              <a:t/>
            </a:r>
            <a:br>
              <a:rPr lang="sk-SK" dirty="0"/>
            </a:br>
            <a:r>
              <a:rPr lang="sk-SK" sz="1800" dirty="0"/>
              <a:t>9. 2. 2019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19478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8538" y="404664"/>
            <a:ext cx="6418262" cy="1684784"/>
          </a:xfrm>
        </p:spPr>
        <p:txBody>
          <a:bodyPr/>
          <a:lstStyle/>
          <a:p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List EK – pripomienka povinností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767336"/>
            <a:ext cx="8229600" cy="1684784"/>
          </a:xfrm>
        </p:spPr>
        <p:txBody>
          <a:bodyPr/>
          <a:lstStyle/>
          <a:p>
            <a:r>
              <a:rPr lang="sk-SK" dirty="0"/>
              <a:t>všeobecne prijatý na EGSF</a:t>
            </a:r>
          </a:p>
          <a:p>
            <a:r>
              <a:rPr lang="sk-SK" dirty="0"/>
              <a:t>poslaný na EMA, HMA – potom publikácia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832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CDF632-35E9-44B2-8B97-0ED45E62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869" y="2857500"/>
            <a:ext cx="6418262" cy="1143000"/>
          </a:xfrm>
        </p:spPr>
        <p:txBody>
          <a:bodyPr/>
          <a:lstStyle/>
          <a:p>
            <a:r>
              <a:rPr lang="sk-SK" sz="6600" dirty="0" err="1">
                <a:solidFill>
                  <a:schemeClr val="tx1"/>
                </a:solidFill>
                <a:latin typeface="Gabriola" panose="04040605051002020D02" pitchFamily="82" charset="0"/>
              </a:rPr>
              <a:t>Repetitio</a:t>
            </a:r>
            <a:r>
              <a:rPr lang="sk-SK" sz="6600" dirty="0">
                <a:solidFill>
                  <a:schemeClr val="tx1"/>
                </a:solidFill>
                <a:latin typeface="Gabriola" panose="04040605051002020D02" pitchFamily="82" charset="0"/>
              </a:rPr>
              <a:t> </a:t>
            </a:r>
            <a:r>
              <a:rPr lang="sk-SK" sz="6600" dirty="0" err="1">
                <a:solidFill>
                  <a:schemeClr val="tx1"/>
                </a:solidFill>
                <a:latin typeface="Gabriola" panose="04040605051002020D02" pitchFamily="82" charset="0"/>
              </a:rPr>
              <a:t>est</a:t>
            </a:r>
            <a:r>
              <a:rPr lang="sk-SK" sz="6600" dirty="0">
                <a:solidFill>
                  <a:schemeClr val="tx1"/>
                </a:solidFill>
                <a:latin typeface="Gabriola" panose="04040605051002020D02" pitchFamily="82" charset="0"/>
              </a:rPr>
              <a:t> mater </a:t>
            </a:r>
            <a:r>
              <a:rPr lang="sk-SK" sz="6600" dirty="0" err="1">
                <a:solidFill>
                  <a:schemeClr val="tx1"/>
                </a:solidFill>
                <a:latin typeface="Gabriola" panose="04040605051002020D02" pitchFamily="82" charset="0"/>
              </a:rPr>
              <a:t>studiorum</a:t>
            </a:r>
            <a:endParaRPr lang="sk-SK" sz="66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6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18C232-BA5C-41DA-9197-E0A02476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Prechodné obdobie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41CA1C1-4865-4D4B-B937-EA239DBB1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sk-SK" dirty="0"/>
              <a:t>DR, art 48. + Q&amp;A (7.13, v.10)</a:t>
            </a:r>
          </a:p>
          <a:p>
            <a:pPr marL="0" indent="0">
              <a:buNone/>
            </a:pPr>
            <a:endParaRPr lang="sk-SK" dirty="0"/>
          </a:p>
          <a:p>
            <a:pPr>
              <a:buFont typeface="Arial" panose="020B0604020202020204" pitchFamily="34" charset="0"/>
              <a:buChar char="→"/>
            </a:pPr>
            <a:r>
              <a:rPr lang="sk-SK" dirty="0"/>
              <a:t> Liek </a:t>
            </a:r>
            <a:r>
              <a:rPr lang="sk-SK" dirty="0">
                <a:solidFill>
                  <a:srgbClr val="FF0000"/>
                </a:solidFill>
              </a:rPr>
              <a:t>prepustený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QP</a:t>
            </a:r>
            <a:r>
              <a:rPr lang="sk-SK" dirty="0"/>
              <a:t> pred 9. februárom 2019 (</a:t>
            </a:r>
            <a:r>
              <a:rPr lang="sk-SK" dirty="0" err="1"/>
              <a:t>t.j</a:t>
            </a:r>
            <a:r>
              <a:rPr lang="sk-SK" dirty="0"/>
              <a:t>. 8. februára a skôr) môže byť bez bezpečnostných prvkov</a:t>
            </a:r>
          </a:p>
        </p:txBody>
      </p:sp>
    </p:spTree>
    <p:extLst>
      <p:ext uri="{BB962C8B-B14F-4D97-AF65-F5344CB8AC3E}">
        <p14:creationId xmlns:p14="http://schemas.microsoft.com/office/powerpoint/2010/main" val="2286966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80CF5F-6736-4FDD-A152-7AD6964F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274638"/>
            <a:ext cx="6418262" cy="1426170"/>
          </a:xfrm>
        </p:spPr>
        <p:txBody>
          <a:bodyPr/>
          <a:lstStyle/>
          <a:p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Kódy na obale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DC21548-9091-4D9B-A5A0-3E5BC6240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69" y="2348880"/>
            <a:ext cx="8229600" cy="3124944"/>
          </a:xfrm>
        </p:spPr>
        <p:txBody>
          <a:bodyPr/>
          <a:lstStyle/>
          <a:p>
            <a:r>
              <a:rPr lang="sk-SK" dirty="0"/>
              <a:t>EAN aj 2D (UI)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sk-SK" dirty="0"/>
              <a:t> DR  čl. 9 – žiadne ďalšie viditeľné 2D kódy na identifikáciu/overenie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sk-SK" dirty="0"/>
              <a:t> EAN = 1D kód, GTIN</a:t>
            </a:r>
          </a:p>
          <a:p>
            <a:r>
              <a:rPr lang="sk-SK" dirty="0"/>
              <a:t>zachovanie </a:t>
            </a:r>
            <a:r>
              <a:rPr lang="sk-SK" dirty="0" err="1"/>
              <a:t>EANu</a:t>
            </a:r>
            <a:r>
              <a:rPr lang="sk-SK" dirty="0"/>
              <a:t> – dobrovoľné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71201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408630-7D50-4A61-A554-45C982A59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340768"/>
            <a:ext cx="7354366" cy="4176464"/>
          </a:xfrm>
        </p:spPr>
        <p:txBody>
          <a:bodyPr/>
          <a:lstStyle/>
          <a:p>
            <a:r>
              <a:rPr lang="sk-SK" sz="6600" dirty="0">
                <a:solidFill>
                  <a:schemeClr val="tx1"/>
                </a:solidFill>
                <a:latin typeface="Gabriola" panose="04040605051002020D02" pitchFamily="82" charset="0"/>
              </a:rPr>
              <a:t>Aktuálny stav implementácie BP </a:t>
            </a:r>
            <a:br>
              <a:rPr lang="sk-SK" sz="6600" dirty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sk-SK" sz="6600" dirty="0">
                <a:solidFill>
                  <a:schemeClr val="tx1"/>
                </a:solidFill>
                <a:latin typeface="Gabriola" panose="04040605051002020D02" pitchFamily="82" charset="0"/>
              </a:rPr>
              <a:t>držiteľmi registrácie liekov</a:t>
            </a:r>
          </a:p>
        </p:txBody>
      </p:sp>
    </p:spTree>
    <p:extLst>
      <p:ext uri="{BB962C8B-B14F-4D97-AF65-F5344CB8AC3E}">
        <p14:creationId xmlns:p14="http://schemas.microsoft.com/office/powerpoint/2010/main" val="172213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825E4D-84F3-47AD-AC0B-AA53517E1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188640"/>
            <a:ext cx="6418262" cy="2016224"/>
          </a:xfrm>
        </p:spPr>
        <p:txBody>
          <a:bodyPr/>
          <a:lstStyle/>
          <a:p>
            <a:r>
              <a:rPr lang="sk-SK" sz="6600" dirty="0">
                <a:solidFill>
                  <a:schemeClr val="tx1"/>
                </a:solidFill>
                <a:latin typeface="Gabriola" panose="04040605051002020D02" pitchFamily="82" charset="0"/>
              </a:rPr>
              <a:t>Štatistika</a:t>
            </a:r>
            <a:r>
              <a:rPr lang="sk-SK" dirty="0"/>
              <a:t/>
            </a:r>
            <a:br>
              <a:rPr lang="sk-SK" dirty="0"/>
            </a:br>
            <a:r>
              <a:rPr lang="sk-SK" sz="1800" dirty="0"/>
              <a:t>(MRP,DCP, NÁR)</a:t>
            </a:r>
            <a:br>
              <a:rPr lang="sk-SK" sz="1800" dirty="0"/>
            </a:br>
            <a:r>
              <a:rPr lang="sk-SK" sz="1800" dirty="0"/>
              <a:t>stav k 4.10.2018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288FFFF-52E8-4234-9FA6-5BD30140E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2908920"/>
          </a:xfrm>
        </p:spPr>
        <p:txBody>
          <a:bodyPr/>
          <a:lstStyle/>
          <a:p>
            <a:r>
              <a:rPr lang="sk-SK" dirty="0"/>
              <a:t>počet registračných čísel 	</a:t>
            </a:r>
            <a:r>
              <a:rPr lang="sk-SK" b="1" dirty="0">
                <a:solidFill>
                  <a:srgbClr val="FF0000"/>
                </a:solidFill>
              </a:rPr>
              <a:t>6029 </a:t>
            </a:r>
          </a:p>
          <a:p>
            <a:r>
              <a:rPr lang="sk-SK" dirty="0"/>
              <a:t>počet reg. čísel s BP		</a:t>
            </a:r>
            <a:r>
              <a:rPr lang="sk-SK" b="1" dirty="0">
                <a:solidFill>
                  <a:srgbClr val="FF0000"/>
                </a:solidFill>
              </a:rPr>
              <a:t>4701</a:t>
            </a:r>
            <a:r>
              <a:rPr lang="sk-SK" dirty="0"/>
              <a:t>    	</a:t>
            </a:r>
          </a:p>
          <a:p>
            <a:pPr marL="0" indent="0">
              <a:buNone/>
            </a:pPr>
            <a:r>
              <a:rPr lang="sk-SK" dirty="0"/>
              <a:t>	└ schválený text		</a:t>
            </a:r>
            <a:r>
              <a:rPr lang="sk-SK" b="1" dirty="0">
                <a:solidFill>
                  <a:srgbClr val="FF0000"/>
                </a:solidFill>
              </a:rPr>
              <a:t>3491</a:t>
            </a:r>
          </a:p>
          <a:p>
            <a:pPr marL="0" indent="0">
              <a:buNone/>
            </a:pPr>
            <a:r>
              <a:rPr lang="sk-SK" dirty="0"/>
              <a:t>	└ podaná zmena		908 (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+302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9088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33ACFCE-B930-49A1-AD6C-0F34F2993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276872"/>
            <a:ext cx="8229600" cy="2620888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Akékoľvek neštandardné postupy (regulácia, samotná prax – obaly ) ---- </a:t>
            </a:r>
            <a:r>
              <a:rPr lang="sk-SK" dirty="0">
                <a:hlinkClick r:id="rId2"/>
              </a:rPr>
              <a:t>fmd@sukl.sk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/>
              <a:t>– </a:t>
            </a:r>
            <a:r>
              <a:rPr lang="sk-SK" dirty="0" err="1"/>
              <a:t>prejednanie</a:t>
            </a:r>
            <a:r>
              <a:rPr lang="sk-SK" dirty="0"/>
              <a:t> na zasadaní pracovnej skupiny </a:t>
            </a:r>
            <a:r>
              <a:rPr lang="sk-SK" dirty="0" err="1"/>
              <a:t>ŠÚKLu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743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2137420"/>
            <a:ext cx="7560840" cy="2583160"/>
          </a:xfrm>
        </p:spPr>
        <p:txBody>
          <a:bodyPr/>
          <a:lstStyle/>
          <a:p>
            <a:r>
              <a:rPr lang="sk-SK" sz="7200" dirty="0">
                <a:latin typeface="Mistral" panose="03090702030407020403" pitchFamily="66" charset="0"/>
              </a:rPr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30753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43523BC-799D-4AC5-B019-DBDC5FD84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0"/>
            <a:ext cx="6418262" cy="2060848"/>
          </a:xfrm>
        </p:spPr>
        <p:txBody>
          <a:bodyPr/>
          <a:lstStyle/>
          <a:p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Posledná konferencia </a:t>
            </a:r>
            <a:b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25. 5. 2018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B5B7E81-E999-47A6-AD9F-B7192AF63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JÚN:</a:t>
            </a:r>
          </a:p>
          <a:p>
            <a:pPr marL="0" indent="0">
              <a:buNone/>
            </a:pPr>
            <a:r>
              <a:rPr lang="sk-SK" dirty="0"/>
              <a:t>15.		stretnutie SOOL-SLeK-ŠÚKL</a:t>
            </a:r>
          </a:p>
          <a:p>
            <a:pPr marL="0" indent="0">
              <a:buNone/>
            </a:pPr>
            <a:r>
              <a:rPr lang="sk-SK" dirty="0"/>
              <a:t>25.		zasadnutie </a:t>
            </a:r>
            <a:r>
              <a:rPr lang="sk-SK" dirty="0" err="1"/>
              <a:t>CMDh</a:t>
            </a:r>
            <a:r>
              <a:rPr lang="sk-SK" dirty="0"/>
              <a:t> (8.3.4.)</a:t>
            </a:r>
          </a:p>
          <a:p>
            <a:pPr marL="0" indent="0">
              <a:buNone/>
            </a:pPr>
            <a:r>
              <a:rPr lang="sk-SK" dirty="0"/>
              <a:t>26.		zasadnutie (21.) EGSF, Brusel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SEPTEMBER:</a:t>
            </a:r>
          </a:p>
          <a:p>
            <a:pPr marL="0" indent="0">
              <a:buNone/>
            </a:pPr>
            <a:r>
              <a:rPr lang="sk-SK" dirty="0"/>
              <a:t>12.		zasadnutie (22.) EGSF, Brusel</a:t>
            </a:r>
          </a:p>
          <a:p>
            <a:pPr marL="0" indent="0">
              <a:buNone/>
            </a:pPr>
            <a:r>
              <a:rPr lang="sk-SK" dirty="0"/>
              <a:t>13. 		5. vnútorná pracovná skupina k 			FMD</a:t>
            </a:r>
          </a:p>
        </p:txBody>
      </p:sp>
    </p:spTree>
    <p:extLst>
      <p:ext uri="{BB962C8B-B14F-4D97-AF65-F5344CB8AC3E}">
        <p14:creationId xmlns:p14="http://schemas.microsoft.com/office/powerpoint/2010/main" val="329529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AB17F1-AD09-423C-9D40-05EF6E11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Implementačný plán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CF99B25-EC8D-4DBA-BBF5-681C7D38A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CMDh</a:t>
            </a:r>
            <a:r>
              <a:rPr lang="sk-SK" dirty="0"/>
              <a:t> jún 2018</a:t>
            </a:r>
          </a:p>
          <a:p>
            <a:r>
              <a:rPr lang="sk-SK" dirty="0"/>
              <a:t>lieky, ktoré nesmú mať BP</a:t>
            </a:r>
          </a:p>
          <a:p>
            <a:pPr marL="0" indent="0">
              <a:buNone/>
            </a:pPr>
            <a:r>
              <a:rPr lang="sk-SK" dirty="0"/>
              <a:t>= 17, 18 = „Neaplikovateľné“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sk-SK" dirty="0"/>
              <a:t> MRP/DCP lieky – </a:t>
            </a:r>
            <a:r>
              <a:rPr lang="sk-SK" dirty="0" err="1"/>
              <a:t>vrámci</a:t>
            </a:r>
            <a:r>
              <a:rPr lang="sk-SK" dirty="0"/>
              <a:t> najbližšej textovej zmeny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sk-SK" dirty="0"/>
              <a:t> aj NÁR lieky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sk-SK" dirty="0"/>
              <a:t> Q&amp;A – </a:t>
            </a:r>
            <a:r>
              <a:rPr lang="sk-SK" dirty="0" err="1"/>
              <a:t>variations</a:t>
            </a:r>
            <a:r>
              <a:rPr lang="sk-SK" dirty="0"/>
              <a:t> – </a:t>
            </a:r>
            <a:r>
              <a:rPr lang="sk-SK" dirty="0" err="1"/>
              <a:t>CMDh</a:t>
            </a:r>
            <a:r>
              <a:rPr lang="sk-SK" dirty="0"/>
              <a:t> – 2.11.b</a:t>
            </a:r>
          </a:p>
          <a:p>
            <a:pPr>
              <a:buFont typeface="Arial" panose="020B0604020202020204" pitchFamily="34" charset="0"/>
              <a:buChar char="→"/>
            </a:pPr>
            <a:endParaRPr lang="sk-SK" dirty="0"/>
          </a:p>
          <a:p>
            <a:pPr>
              <a:buFont typeface="Arial" panose="020B0604020202020204" pitchFamily="34" charset="0"/>
              <a:buChar char="→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5678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E239D7-21FD-4410-834C-0C0EB25E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869" y="1880760"/>
            <a:ext cx="6418262" cy="1143000"/>
          </a:xfrm>
        </p:spPr>
        <p:txBody>
          <a:bodyPr/>
          <a:lstStyle/>
          <a:p>
            <a:r>
              <a:rPr lang="sk-SK" sz="6000" dirty="0">
                <a:solidFill>
                  <a:schemeClr val="tx1"/>
                </a:solidFill>
                <a:latin typeface="Gabriola" panose="04040605051002020D02" pitchFamily="82" charset="0"/>
              </a:rPr>
              <a:t>Q&amp;A v. 10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A91B368-8737-430A-B03B-753F951D7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708" y="3023760"/>
            <a:ext cx="2170584" cy="74868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/>
              <a:t>júl 2018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xmlns="" id="{06787552-2EA5-4FE3-8A2D-4D385BF24104}"/>
              </a:ext>
            </a:extLst>
          </p:cNvPr>
          <p:cNvSpPr txBox="1">
            <a:spLocks/>
          </p:cNvSpPr>
          <p:nvPr/>
        </p:nvSpPr>
        <p:spPr bwMode="auto">
          <a:xfrm>
            <a:off x="0" y="6109320"/>
            <a:ext cx="6660232" cy="7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3497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3497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3497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3497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497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497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497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497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497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sk-SK" sz="1800" kern="0" dirty="0"/>
              <a:t>https://ec.europa.eu/health/human-use/falsified_medicines_en</a:t>
            </a:r>
          </a:p>
          <a:p>
            <a:pPr marL="0" indent="0">
              <a:buFontTx/>
              <a:buNone/>
            </a:pPr>
            <a:endParaRPr lang="sk-SK" sz="1800" kern="0" dirty="0"/>
          </a:p>
        </p:txBody>
      </p:sp>
    </p:spTree>
    <p:extLst>
      <p:ext uri="{BB962C8B-B14F-4D97-AF65-F5344CB8AC3E}">
        <p14:creationId xmlns:p14="http://schemas.microsoft.com/office/powerpoint/2010/main" val="6571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Nálepky - UI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2980928"/>
          </a:xfrm>
        </p:spPr>
        <p:txBody>
          <a:bodyPr/>
          <a:lstStyle/>
          <a:p>
            <a:r>
              <a:rPr lang="sk-SK" dirty="0"/>
              <a:t>UI tlačené na obale</a:t>
            </a:r>
          </a:p>
          <a:p>
            <a:r>
              <a:rPr lang="sk-SK" dirty="0"/>
              <a:t>Národná úroveň – niekoľko podmienok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sk-SK" dirty="0"/>
              <a:t> oznámenie NCA (+ odôvodnenie)</a:t>
            </a:r>
          </a:p>
          <a:p>
            <a:r>
              <a:rPr lang="sk-SK" dirty="0"/>
              <a:t>Centralizované lieky – QRD skupina – hodnotenie ako iná žiadosť o výnimku</a:t>
            </a:r>
          </a:p>
        </p:txBody>
      </p:sp>
    </p:spTree>
    <p:extLst>
      <p:ext uri="{BB962C8B-B14F-4D97-AF65-F5344CB8AC3E}">
        <p14:creationId xmlns:p14="http://schemas.microsoft.com/office/powerpoint/2010/main" val="322938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9pPr>
          </a:lstStyle>
          <a:p>
            <a:r>
              <a:rPr lang="sk-SK" sz="5400" kern="0" dirty="0">
                <a:solidFill>
                  <a:schemeClr val="tx1"/>
                </a:solidFill>
                <a:latin typeface="Gabriola" panose="04040605051002020D02" pitchFamily="82" charset="0"/>
              </a:rPr>
              <a:t>Transparentné nálepky  ATD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>
          <a:xfrm>
            <a:off x="249238" y="2874641"/>
            <a:ext cx="4038600" cy="1324743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OK</a:t>
            </a:r>
          </a:p>
          <a:p>
            <a:pPr>
              <a:buFontTx/>
              <a:buChar char="-"/>
            </a:pPr>
            <a:r>
              <a:rPr lang="sk-SK" dirty="0"/>
              <a:t>na 2D </a:t>
            </a:r>
            <a:r>
              <a:rPr lang="sk-SK" dirty="0" err="1"/>
              <a:t>datamatrixe</a:t>
            </a:r>
            <a:endParaRPr lang="sk-SK" dirty="0"/>
          </a:p>
          <a:p>
            <a:pPr>
              <a:buFontTx/>
              <a:buChar char="-"/>
            </a:pP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>
          <a:xfrm>
            <a:off x="4648200" y="2780928"/>
            <a:ext cx="4038600" cy="2836912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X</a:t>
            </a:r>
          </a:p>
          <a:p>
            <a:pPr>
              <a:buFontTx/>
              <a:buChar char="-"/>
            </a:pPr>
            <a:r>
              <a:rPr lang="sk-SK" dirty="0"/>
              <a:t>vplyv na čitateľnosť</a:t>
            </a:r>
          </a:p>
          <a:p>
            <a:pPr>
              <a:buFontTx/>
              <a:buChar char="-"/>
            </a:pPr>
            <a:r>
              <a:rPr lang="sk-SK" dirty="0"/>
              <a:t>2D </a:t>
            </a:r>
            <a:r>
              <a:rPr lang="sk-SK" dirty="0" err="1"/>
              <a:t>datamatrix</a:t>
            </a:r>
            <a:r>
              <a:rPr lang="sk-SK" dirty="0"/>
              <a:t> obsahuje aj iné </a:t>
            </a:r>
            <a:r>
              <a:rPr lang="sk-SK" dirty="0" err="1"/>
              <a:t>info</a:t>
            </a:r>
            <a:endParaRPr lang="sk-SK" dirty="0"/>
          </a:p>
          <a:p>
            <a:pPr>
              <a:buFontTx/>
              <a:buChar char="-"/>
            </a:pPr>
            <a:r>
              <a:rPr lang="sk-SK" dirty="0"/>
              <a:t>presah na </a:t>
            </a:r>
            <a:r>
              <a:rPr lang="sk-SK" dirty="0" err="1"/>
              <a:t>Lot</a:t>
            </a:r>
            <a:r>
              <a:rPr lang="sk-SK" dirty="0"/>
              <a:t>, EXP</a:t>
            </a:r>
          </a:p>
        </p:txBody>
      </p:sp>
    </p:spTree>
    <p:extLst>
      <p:ext uri="{BB962C8B-B14F-4D97-AF65-F5344CB8AC3E}">
        <p14:creationId xmlns:p14="http://schemas.microsoft.com/office/powerpoint/2010/main" val="103909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1AAB6B-FA2B-4398-8FDC-554807EE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274638"/>
            <a:ext cx="6767958" cy="1642194"/>
          </a:xfrm>
        </p:spPr>
        <p:txBody>
          <a:bodyPr/>
          <a:lstStyle/>
          <a:p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Rovnocenný ATD (BP), opätovné uzavretie obalu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4A8BB4B-4189-48BF-80DB-051791D15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924944"/>
            <a:ext cx="8229600" cy="3124944"/>
          </a:xfrm>
        </p:spPr>
        <p:txBody>
          <a:bodyPr/>
          <a:lstStyle/>
          <a:p>
            <a:r>
              <a:rPr lang="sk-SK" dirty="0"/>
              <a:t>žiadne viditeľné známky otvorenia</a:t>
            </a:r>
          </a:p>
          <a:p>
            <a:r>
              <a:rPr lang="sk-SK" dirty="0"/>
              <a:t>dohľad NCA</a:t>
            </a:r>
          </a:p>
          <a:p>
            <a:r>
              <a:rPr lang="sk-SK" dirty="0"/>
              <a:t>splnené podmienky</a:t>
            </a:r>
          </a:p>
          <a:p>
            <a:r>
              <a:rPr lang="sk-SK" dirty="0"/>
              <a:t>len odôvodnené prípady</a:t>
            </a:r>
          </a:p>
        </p:txBody>
      </p:sp>
    </p:spTree>
    <p:extLst>
      <p:ext uri="{BB962C8B-B14F-4D97-AF65-F5344CB8AC3E}">
        <p14:creationId xmlns:p14="http://schemas.microsoft.com/office/powerpoint/2010/main" val="216699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418262" cy="1540768"/>
          </a:xfrm>
        </p:spPr>
        <p:txBody>
          <a:bodyPr/>
          <a:lstStyle/>
          <a:p>
            <a:r>
              <a:rPr lang="sk-SK" sz="5400" dirty="0">
                <a:solidFill>
                  <a:schemeClr val="tx1"/>
                </a:solidFill>
                <a:latin typeface="Gabriola" panose="04040605051002020D02" pitchFamily="82" charset="0"/>
              </a:rPr>
              <a:t>Umiestňovanie čitateľného formátu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1540768"/>
          </a:xfrm>
        </p:spPr>
        <p:txBody>
          <a:bodyPr/>
          <a:lstStyle/>
          <a:p>
            <a:r>
              <a:rPr lang="sk-SK" dirty="0"/>
              <a:t>PC, SN - rovnaká plocha</a:t>
            </a:r>
          </a:p>
          <a:p>
            <a:r>
              <a:rPr lang="sk-SK" dirty="0"/>
              <a:t>ďalšie súčasti HRF – čo najbližšie ako je možné</a:t>
            </a:r>
          </a:p>
        </p:txBody>
      </p:sp>
    </p:spTree>
    <p:extLst>
      <p:ext uri="{BB962C8B-B14F-4D97-AF65-F5344CB8AC3E}">
        <p14:creationId xmlns:p14="http://schemas.microsoft.com/office/powerpoint/2010/main" val="2999193573"/>
      </p:ext>
    </p:extLst>
  </p:cSld>
  <p:clrMapOvr>
    <a:masterClrMapping/>
  </p:clrMapOvr>
</p:sld>
</file>

<file path=ppt/theme/theme1.xml><?xml version="1.0" encoding="utf-8"?>
<a:theme xmlns:a="http://schemas.openxmlformats.org/drawingml/2006/main" name="3_Vlastný návrh">
  <a:themeElements>
    <a:clrScheme name="3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Vlastný návrh">
  <a:themeElements>
    <a:clrScheme name="8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Vlastný návrh">
  <a:themeElements>
    <a:clrScheme name="9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Vlastný návrh">
  <a:themeElements>
    <a:clrScheme name="10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Vlastný návrh">
  <a:themeElements>
    <a:clrScheme name="11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Vlastný návrh">
  <a:themeElements>
    <a:clrScheme name="12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Vlastný návrh">
  <a:themeElements>
    <a:clrScheme name="13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Vlastný návrh">
  <a:themeElements>
    <a:clrScheme name="14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Vlastný návrh">
  <a:themeElements>
    <a:clrScheme name="15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Vlastný návrh">
  <a:themeElements>
    <a:clrScheme name="16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Vlastný návrh">
  <a:themeElements>
    <a:clrScheme name="17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lastný návrh">
  <a:themeElements>
    <a:clrScheme name="2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Vlastný návrh">
  <a:themeElements>
    <a:clrScheme name="18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lastný návrh">
  <a:themeElements>
    <a:clrScheme name="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Vlastný návrh">
  <a:themeElements>
    <a:clrScheme name="1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Vlastný návrh">
  <a:themeElements>
    <a:clrScheme name="4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Vlastný návrh">
  <a:themeElements>
    <a:clrScheme name="7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Vlastný návrh">
  <a:themeElements>
    <a:clrScheme name="5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Vlastný návrh">
  <a:themeElements>
    <a:clrScheme name="6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QRD</Template>
  <TotalTime>2532</TotalTime>
  <Words>488</Words>
  <Application>Microsoft Office PowerPoint</Application>
  <PresentationFormat>Prezentácia na obrazovke (4:3)</PresentationFormat>
  <Paragraphs>100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19</vt:i4>
      </vt:variant>
      <vt:variant>
        <vt:lpstr>Nadpisy snímok</vt:lpstr>
      </vt:variant>
      <vt:variant>
        <vt:i4>27</vt:i4>
      </vt:variant>
    </vt:vector>
  </HeadingPairs>
  <TitlesOfParts>
    <vt:vector size="50" baseType="lpstr">
      <vt:lpstr>Andalus</vt:lpstr>
      <vt:lpstr>Arial</vt:lpstr>
      <vt:lpstr>Gabriola</vt:lpstr>
      <vt:lpstr>Mistral</vt:lpstr>
      <vt:lpstr>3_Vlastný návrh</vt:lpstr>
      <vt:lpstr>2_Vlastný návrh</vt:lpstr>
      <vt:lpstr>18_Vlastný návrh</vt:lpstr>
      <vt:lpstr>Vlastný návrh</vt:lpstr>
      <vt:lpstr>1_Vlastný návrh</vt:lpstr>
      <vt:lpstr>4_Vlastný návrh</vt:lpstr>
      <vt:lpstr>7_Vlastný návrh</vt:lpstr>
      <vt:lpstr>5_Vlastný návrh</vt:lpstr>
      <vt:lpstr>6_Vlastný návrh</vt:lpstr>
      <vt:lpstr>8_Vlastný návrh</vt:lpstr>
      <vt:lpstr>9_Vlastný návrh</vt:lpstr>
      <vt:lpstr>10_Vlastný návrh</vt:lpstr>
      <vt:lpstr>11_Vlastný návrh</vt:lpstr>
      <vt:lpstr>12_Vlastný návrh</vt:lpstr>
      <vt:lpstr>13_Vlastný návrh</vt:lpstr>
      <vt:lpstr>14_Vlastný návrh</vt:lpstr>
      <vt:lpstr>15_Vlastný návrh</vt:lpstr>
      <vt:lpstr>16_Vlastný návrh</vt:lpstr>
      <vt:lpstr>17_Vlastný návrh</vt:lpstr>
      <vt:lpstr>Aktualizácia informácií o bezpečnostných prvkoch</vt:lpstr>
      <vt:lpstr>127 dní asi 86 pracovných dní 9. 2. 2019</vt:lpstr>
      <vt:lpstr>Posledná konferencia  25. 5. 2018</vt:lpstr>
      <vt:lpstr>Implementačný plán</vt:lpstr>
      <vt:lpstr>Q&amp;A v. 10</vt:lpstr>
      <vt:lpstr>Nálepky - UI</vt:lpstr>
      <vt:lpstr>Transparentné nálepky  ATD</vt:lpstr>
      <vt:lpstr>Rovnocenný ATD (BP), opätovné uzavretie obalu</vt:lpstr>
      <vt:lpstr>Umiestňovanie čitateľného formátu</vt:lpstr>
      <vt:lpstr>Opätovná aktivácia UI po spätnom dovoze z tretej krajiny</vt:lpstr>
      <vt:lpstr>Nahrávanie údajov  (čl. 33)</vt:lpstr>
      <vt:lpstr>Prezentácia programu PowerPoint</vt:lpstr>
      <vt:lpstr>VD a overovanie/deaktivácia lieky určené mimo EÚ</vt:lpstr>
      <vt:lpstr>Zdravotnícke zariadenie - integrita ATD a overenie/deaktivácia UI</vt:lpstr>
      <vt:lpstr>Deaktivácia UI súbežným dovozcom</vt:lpstr>
      <vt:lpstr>Článok 23, DR do konca Q4</vt:lpstr>
      <vt:lpstr>Príloha I DR</vt:lpstr>
      <vt:lpstr>VD a overovanie</vt:lpstr>
      <vt:lpstr>On-boarding z územia mimo EEA</vt:lpstr>
      <vt:lpstr>List EK – pripomienka povinností</vt:lpstr>
      <vt:lpstr>Repetitio est mater studiorum</vt:lpstr>
      <vt:lpstr>Prechodné obdobie</vt:lpstr>
      <vt:lpstr>Kódy na obale</vt:lpstr>
      <vt:lpstr>Aktuálny stav implementácie BP  držiteľmi registrácie liekov</vt:lpstr>
      <vt:lpstr>Štatistika (MRP,DCP, NÁR) stav k 4.10.2018</vt:lpstr>
      <vt:lpstr>Prezentácia programu PowerPoint</vt:lpstr>
      <vt:lpstr>Ďakujem za pozornosť</vt:lpstr>
    </vt:vector>
  </TitlesOfParts>
  <Company>sukl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Predloha QRD</dc:title>
  <dc:creator>Petra Dočolomanská</dc:creator>
  <cp:lastModifiedBy>Dočolomanská, Petra</cp:lastModifiedBy>
  <cp:revision>80</cp:revision>
  <cp:lastPrinted>2018-10-05T05:34:07Z</cp:lastPrinted>
  <dcterms:created xsi:type="dcterms:W3CDTF">2016-02-18T19:33:28Z</dcterms:created>
  <dcterms:modified xsi:type="dcterms:W3CDTF">2018-10-05T06:37:59Z</dcterms:modified>
</cp:coreProperties>
</file>